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61ba957e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61ba957e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61ba957e3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61ba957e3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61ba957e3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61ba957e3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61ba957e3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61ba957e3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61ba957e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61ba957e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6551f44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6551f44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6551f446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6551f446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61ba957e3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61ba957e3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6551f446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6551f446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6551f446b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6551f446b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61ba957e3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61ba957e3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61ba957e3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61ba957e3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6551f446b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6551f446b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6551f446b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6551f446b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61ba957e3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61ba957e3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61ba957e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61ba957e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61ba957e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61ba957e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61ba957e3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61ba957e3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61ba957e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61ba957e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61ba957e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61ba957e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61ba957e3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61ba957e3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61ba957e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61ba957e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61ba957e3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61ba957e3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NVlabs/AutoDMP" TargetMode="External"/><Relationship Id="rId4" Type="http://schemas.openxmlformats.org/officeDocument/2006/relationships/hyperlink" Target="https://github.com/limbo018/DREAMPlace" TargetMode="External"/><Relationship Id="rId5" Type="http://schemas.openxmlformats.org/officeDocument/2006/relationships/hyperlink" Target="https://yibolin.com/publications/papers/ABCDPLACE_TCAD2020_Lin.pdf" TargetMode="External"/><Relationship Id="rId6" Type="http://schemas.openxmlformats.org/officeDocument/2006/relationships/hyperlink" Target="https://arxiv.org/pdf/1202.320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hyperlink" Target="https://blog.csdn.net/dcrmg/article/details/5486750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64150" y="1322450"/>
            <a:ext cx="86007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380"/>
              <a:t>AutoDMP: Automated</a:t>
            </a:r>
            <a:r>
              <a:rPr lang="zh-TW" sz="3380"/>
              <a:t> </a:t>
            </a:r>
            <a:r>
              <a:rPr lang="zh-TW" sz="3380"/>
              <a:t>DREAMPlace-based Macro</a:t>
            </a:r>
            <a:r>
              <a:rPr lang="zh-TW" sz="3380"/>
              <a:t> </a:t>
            </a:r>
            <a:r>
              <a:rPr lang="zh-TW" sz="3380"/>
              <a:t>Placement</a:t>
            </a:r>
            <a:endParaRPr sz="33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2024/11/20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Group1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29450" y="1318650"/>
            <a:ext cx="830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Parallel Partitioning with Balanced K-Means</a:t>
            </a:r>
            <a:r>
              <a:rPr lang="zh-TW"/>
              <a:t> </a:t>
            </a:r>
            <a:r>
              <a:rPr lang="zh-TW"/>
              <a:t>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P</a:t>
            </a:r>
            <a:r>
              <a:rPr lang="zh-TW"/>
              <a:t>artition the independent set into a batch of small subsets such that cells in the same subset are physically close to each other.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Weight for each cluster is adjusted in each iteration to </a:t>
            </a:r>
            <a:r>
              <a:rPr b="1" lang="zh-TW">
                <a:solidFill>
                  <a:schemeClr val="dk2"/>
                </a:solidFill>
              </a:rPr>
              <a:t>penalize large clusters.</a:t>
            </a:r>
            <a:endParaRPr b="1"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zh-TW">
                <a:solidFill>
                  <a:schemeClr val="dk2"/>
                </a:solidFill>
              </a:rPr>
              <a:t>2 iterations K-means is good enough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zh-TW">
                <a:solidFill>
                  <a:schemeClr val="dk2"/>
                </a:solidFill>
              </a:rPr>
              <a:t>s</a:t>
            </a:r>
            <a:r>
              <a:rPr baseline="-25000" lang="zh-TW">
                <a:solidFill>
                  <a:schemeClr val="dk2"/>
                </a:solidFill>
              </a:rPr>
              <a:t>t</a:t>
            </a:r>
            <a:r>
              <a:rPr lang="zh-TW">
                <a:solidFill>
                  <a:schemeClr val="dk2"/>
                </a:solidFill>
              </a:rPr>
              <a:t>=128, 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zh-TW">
                <a:solidFill>
                  <a:schemeClr val="dk2"/>
                </a:solidFill>
              </a:rPr>
              <a:t>K=L/s</a:t>
            </a:r>
            <a:r>
              <a:rPr baseline="-25000" lang="zh-TW">
                <a:solidFill>
                  <a:schemeClr val="dk2"/>
                </a:solidFill>
              </a:rPr>
              <a:t>t</a:t>
            </a:r>
            <a:endParaRPr baseline="-25000">
              <a:solidFill>
                <a:schemeClr val="dk2"/>
              </a:solidFill>
            </a:endParaRPr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488" y="3470625"/>
            <a:ext cx="4869200" cy="9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284" y="4453675"/>
            <a:ext cx="4679630" cy="4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</a:t>
            </a:r>
            <a:r>
              <a:rPr lang="zh-TW"/>
              <a:t>Batch Solving for Linear Assignment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>
                <a:solidFill>
                  <a:schemeClr val="dk2"/>
                </a:solidFill>
              </a:rPr>
              <a:t>Auction algorithms</a:t>
            </a:r>
            <a:r>
              <a:rPr lang="zh-TW"/>
              <a:t> consider the problem in which </a:t>
            </a:r>
            <a:r>
              <a:rPr b="1" lang="zh-TW">
                <a:solidFill>
                  <a:schemeClr val="dk2"/>
                </a:solidFill>
              </a:rPr>
              <a:t>N persons (cells)</a:t>
            </a:r>
            <a:r>
              <a:rPr lang="zh-TW"/>
              <a:t> bid for </a:t>
            </a:r>
            <a:r>
              <a:rPr b="1" lang="zh-TW">
                <a:solidFill>
                  <a:schemeClr val="dk2"/>
                </a:solidFill>
              </a:rPr>
              <a:t>N items (locations)</a:t>
            </a:r>
            <a:r>
              <a:rPr lang="zh-TW"/>
              <a:t> with a </a:t>
            </a:r>
            <a:r>
              <a:rPr b="1" lang="zh-TW">
                <a:solidFill>
                  <a:schemeClr val="dk2"/>
                </a:solidFill>
              </a:rPr>
              <a:t>weight of a</a:t>
            </a:r>
            <a:r>
              <a:rPr b="1" baseline="-25000" lang="zh-TW">
                <a:solidFill>
                  <a:schemeClr val="dk2"/>
                </a:solidFill>
              </a:rPr>
              <a:t>ij</a:t>
            </a:r>
            <a:r>
              <a:rPr b="1" lang="zh-TW">
                <a:solidFill>
                  <a:schemeClr val="dk2"/>
                </a:solidFill>
              </a:rPr>
              <a:t> (negative wirelength cost of assigning a cell to a location)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One instance LAP make GPU unable to compete with CPUs.</a:t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350" y="2963750"/>
            <a:ext cx="4069950" cy="20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775" y="2739625"/>
            <a:ext cx="3119975" cy="21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ABCDPlace - </a:t>
            </a:r>
            <a:r>
              <a:rPr lang="zh-TW">
                <a:solidFill>
                  <a:srgbClr val="4A86E8"/>
                </a:solidFill>
              </a:rPr>
              <a:t>Concurrent</a:t>
            </a:r>
            <a:r>
              <a:rPr lang="zh-TW"/>
              <a:t> Independent Set Matching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800" y="1853850"/>
            <a:ext cx="3887250" cy="32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975" y="104200"/>
            <a:ext cx="2512850" cy="493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75" y="279700"/>
            <a:ext cx="4479580" cy="422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530450" y="4661500"/>
            <a:ext cx="60528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AutoDMP/dreamplace/ops/independent_set_matching/src/independent_set_matching_cuda_kernel.cu 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ABCDPlace - </a:t>
            </a:r>
            <a:r>
              <a:rPr lang="zh-TW">
                <a:solidFill>
                  <a:srgbClr val="4A86E8"/>
                </a:solidFill>
              </a:rPr>
              <a:t>Sequential </a:t>
            </a:r>
            <a:r>
              <a:rPr lang="zh-TW"/>
              <a:t>Global Swap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371" y="2251821"/>
            <a:ext cx="4217576" cy="17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775" y="2571750"/>
            <a:ext cx="3075675" cy="4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8775" y="3332238"/>
            <a:ext cx="3477701" cy="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ABCDPlace - </a:t>
            </a:r>
            <a:r>
              <a:rPr lang="zh-TW">
                <a:solidFill>
                  <a:srgbClr val="4A86E8"/>
                </a:solidFill>
              </a:rPr>
              <a:t>Concurrent </a:t>
            </a:r>
            <a:r>
              <a:rPr lang="zh-TW"/>
              <a:t>Global Swap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endParaRPr/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475" y="2201775"/>
            <a:ext cx="3938025" cy="19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4965400" y="1853850"/>
            <a:ext cx="2165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multithreaded</a:t>
            </a: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on CPU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175" y="2256550"/>
            <a:ext cx="340417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169" y="2842857"/>
            <a:ext cx="3604025" cy="11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ABCDPlace - </a:t>
            </a:r>
            <a:r>
              <a:rPr lang="zh-TW">
                <a:solidFill>
                  <a:srgbClr val="4A86E8"/>
                </a:solidFill>
              </a:rPr>
              <a:t>Concurrent </a:t>
            </a:r>
            <a:r>
              <a:rPr lang="zh-TW"/>
              <a:t>Global Swap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200" y="2427900"/>
            <a:ext cx="321054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200" y="3085250"/>
            <a:ext cx="4795124" cy="4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931725" y="1961925"/>
            <a:ext cx="1857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multithreaded on GPU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ABCDPlace - Local Reordering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729450" y="2078875"/>
            <a:ext cx="7688700" cy="27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Parallel Sliding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Independent Rows Assumpt the most connections are local in the detailed placement.</a:t>
            </a:r>
            <a:endParaRPr/>
          </a:p>
        </p:txBody>
      </p:sp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474" y="1948625"/>
            <a:ext cx="3146299" cy="11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950" y="3531050"/>
            <a:ext cx="2495775" cy="15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AutoDMP</a:t>
            </a:r>
            <a:endParaRPr/>
          </a:p>
        </p:txBody>
      </p:sp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869850" y="1802300"/>
            <a:ext cx="7404300" cy="30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cd AutoDMP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pip install -r requirements.txt (移除 pygmo,configspace,statsmodels)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conda install pygmo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pip install configspace==0.6.0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conda install -c conda-forge statsmodels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pip install tabulate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conda install nvidia/label/cuda-11.4.0::cuda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mkdir ~/local/AutoDMP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mkdir build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cd build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cmake .. -DCMAKE_INSTALL_PREFIX=/home/user/group1/local/AutoDMP -DCMAKE_CUDA_FLAGS=-gencode=arch=compute_89,code=sm_89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make -j $(nproc)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make install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AutoDMP - </a:t>
            </a:r>
            <a:r>
              <a:rPr lang="zh-TW"/>
              <a:t>Issues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729450" y="2078875"/>
            <a:ext cx="7688700" cy="27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CUDA 12.4 is not work for AutoDMP.  =&gt; change to CUDA 11.4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There are many errors in the CMakeLists.txt of AutoDMP.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解法: 參考建構 </a:t>
            </a:r>
            <a:r>
              <a:rPr lang="zh-TW"/>
              <a:t>DREAMPlace 源碼的 </a:t>
            </a:r>
            <a:r>
              <a:rPr lang="zh-TW" sz="1300"/>
              <a:t>CMakeLists.txt 做修改。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主要的錯誤:    Change C++14 to C++17.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需要手動調整以下資料夾到 ~/local/AutoDMP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test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hpbanster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tuner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000" y="2220550"/>
            <a:ext cx="2723400" cy="15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000" y="3997150"/>
            <a:ext cx="3157357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/>
              <a:t>Introduction - </a:t>
            </a:r>
            <a:r>
              <a:rPr b="1" lang="zh-TW"/>
              <a:t>AutoDMP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/>
              <a:t>Review - ABCDPlace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/>
              <a:t>ABCDPlace - Sequential Independent Set Matching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/>
              <a:t>ABCDPlace - </a:t>
            </a:r>
            <a:r>
              <a:rPr b="1" lang="zh-TW">
                <a:solidFill>
                  <a:srgbClr val="4A86E8"/>
                </a:solidFill>
              </a:rPr>
              <a:t>Concurrent Independent Set Matching</a:t>
            </a:r>
            <a:endParaRPr b="1">
              <a:solidFill>
                <a:srgbClr val="4A86E8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Char char="○"/>
            </a:pPr>
            <a:r>
              <a:rPr lang="zh-TW">
                <a:solidFill>
                  <a:srgbClr val="4A86E8"/>
                </a:solidFill>
              </a:rPr>
              <a:t>Parallel Maximal Independent Set Extraction</a:t>
            </a:r>
            <a:endParaRPr>
              <a:solidFill>
                <a:srgbClr val="4A86E8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Parallel Partitioning with Balanced K-Means Clustering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Batch Solving for Linear Assignment Problems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/>
              <a:t>ABCDPlace - </a:t>
            </a:r>
            <a:r>
              <a:rPr b="1" lang="zh-TW">
                <a:solidFill>
                  <a:srgbClr val="4A86E8"/>
                </a:solidFill>
              </a:rPr>
              <a:t>Sequential Global Swap</a:t>
            </a:r>
            <a:endParaRPr b="1">
              <a:solidFill>
                <a:srgbClr val="4A86E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/>
              <a:t>ABCDPlace</a:t>
            </a:r>
            <a:r>
              <a:rPr b="1" lang="zh-TW">
                <a:solidFill>
                  <a:srgbClr val="4A86E8"/>
                </a:solidFill>
              </a:rPr>
              <a:t> </a:t>
            </a:r>
            <a:r>
              <a:rPr b="1" lang="zh-TW"/>
              <a:t>-</a:t>
            </a:r>
            <a:r>
              <a:rPr b="1" lang="zh-TW">
                <a:solidFill>
                  <a:srgbClr val="4A86E8"/>
                </a:solidFill>
              </a:rPr>
              <a:t> Concurrent Global Swap</a:t>
            </a:r>
            <a:endParaRPr b="1">
              <a:solidFill>
                <a:srgbClr val="4A86E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/>
              <a:t>ABCDPlace - Local Reordering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/>
              <a:t>Build AutoDMP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Issues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/>
              <a:t>Demo Time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/>
              <a:t>Appendix</a:t>
            </a:r>
            <a:endParaRPr b="1"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TIME</a:t>
            </a:r>
            <a:endParaRPr/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575" y="1924125"/>
            <a:ext cx="29848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TIME</a:t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729450" y="1788850"/>
            <a:ext cx="7688700" cy="11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Run command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./tuner/run_tuner.sh 1 1 test/nvdla_nangate45_51/configspace.json test/nvdla_nangate45_51/NV_NVDLA_partition_c.aux test/nvdla_nangate45_51/nvdla_ppa.json \"\" 20 2 0 0 10 ./tuner test/nvdla_nangate45_51/mobohb_log</a:t>
            </a:r>
            <a:endParaRPr/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729450" y="2845500"/>
            <a:ext cx="76047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參數說明: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 :   指定使用的GPU,  1  :   </a:t>
            </a: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啟用多目標優化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congfigspace.json  :  hyperparameters 的配置檔案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nvdla_ppa.json  :  設定要達到的PPA指標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""  :  不使用參數重用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  :  執行的迭代次數(優化次數),   2 : process 的數量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0  :  density ratio,  0  :  congestion ratio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  :  模型中的最少數據點。(若數據點少於此數量, 就不會繼續優化參數)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TIME</a:t>
            </a:r>
            <a:endParaRPr/>
          </a:p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00" y="2245674"/>
            <a:ext cx="8487026" cy="17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/>
        </p:nvSpPr>
        <p:spPr>
          <a:xfrm>
            <a:off x="126975" y="1853838"/>
            <a:ext cx="11457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result 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275400" y="4292325"/>
            <a:ext cx="2685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n_samples = 800, num_pareto = 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Starting Points of ABCDPlace Code</a:t>
            </a:r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AutoDMP/dreamplace/Placer.py : 140 -&gt; place()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AutoDMP/dreamplace/NonLinearPlace.py : 1082 -&gt; detailed placement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TW" sz="1400">
                <a:solidFill>
                  <a:schemeClr val="dk2"/>
                </a:solidFill>
              </a:rPr>
              <a:t>AutoDMP/dreamplace/BasicPlace.py : 1141 -&gt; build_detailed_placement()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zh-TW" sz="1400">
                <a:solidFill>
                  <a:schemeClr val="dk2"/>
                </a:solidFill>
              </a:rPr>
              <a:t>AutoDMP/dreamplace/ops/independent_set_matching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zh-TW" sz="1400">
                <a:solidFill>
                  <a:schemeClr val="dk2"/>
                </a:solidFill>
              </a:rPr>
              <a:t>AutoDMP/dreamplace/ops/k_reorder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zh-TW" sz="1400">
                <a:solidFill>
                  <a:schemeClr val="dk2"/>
                </a:solidFill>
              </a:rPr>
              <a:t>AutoDMP/dreamplace/ops/global_swap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87" name="Google Shape;287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00" y="3864725"/>
            <a:ext cx="3281050" cy="9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888" y="3864725"/>
            <a:ext cx="2690722" cy="9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250" y="3864725"/>
            <a:ext cx="2798724" cy="9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 - Reference</a:t>
            </a:r>
            <a:endParaRPr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https://github.com/NVlabs/AutoDMP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https://github.com/limbo018/DREAMPlace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https://yibolin.com/publications/papers/ABCDPLACE_TCAD2020_Lin.pdf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https://arxiv.org/pdf/1202.3205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 - AutoDMP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Built upon the GPU-accelerated global placer </a:t>
            </a:r>
            <a:r>
              <a:rPr b="1" lang="zh-TW"/>
              <a:t>DREAMPlace</a:t>
            </a:r>
            <a:r>
              <a:rPr lang="zh-TW"/>
              <a:t> and detailed placer</a:t>
            </a:r>
            <a:r>
              <a:rPr b="1" lang="zh-TW"/>
              <a:t> ABCDPlace</a:t>
            </a:r>
            <a:r>
              <a:rPr lang="zh-TW"/>
              <a:t>, AutoDMP adds simultaneous macro and standard cell placement enhancements and automatic parameter tuning based on </a:t>
            </a:r>
            <a:r>
              <a:rPr b="1" lang="zh-TW"/>
              <a:t>multi-objective hyperparameter Bayesian optimization (MOBO)</a:t>
            </a:r>
            <a:r>
              <a:rPr lang="zh-TW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138" y="3109300"/>
            <a:ext cx="2948899" cy="1894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5"/>
          <p:cNvGrpSpPr/>
          <p:nvPr/>
        </p:nvGrpSpPr>
        <p:grpSpPr>
          <a:xfrm>
            <a:off x="1193506" y="3109280"/>
            <a:ext cx="3297363" cy="1894157"/>
            <a:chOff x="5479857" y="2083982"/>
            <a:chExt cx="3509700" cy="2133300"/>
          </a:xfrm>
        </p:grpSpPr>
        <p:sp>
          <p:nvSpPr>
            <p:cNvPr id="105" name="Google Shape;105;p15"/>
            <p:cNvSpPr/>
            <p:nvPr/>
          </p:nvSpPr>
          <p:spPr>
            <a:xfrm>
              <a:off x="5479857" y="2083982"/>
              <a:ext cx="3509700" cy="2133300"/>
            </a:xfrm>
            <a:prstGeom prst="flowChartAlternate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782239" y="2747012"/>
              <a:ext cx="2093700" cy="1149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7077004" y="2831214"/>
              <a:ext cx="15042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Lato"/>
                  <a:ea typeface="Lato"/>
                  <a:cs typeface="Lato"/>
                  <a:sym typeface="Lato"/>
                </a:rPr>
                <a:t>DreamPlace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6906774" y="3321720"/>
              <a:ext cx="784200" cy="390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Lato"/>
                  <a:ea typeface="Lato"/>
                  <a:cs typeface="Lato"/>
                  <a:sym typeface="Lato"/>
                </a:rPr>
                <a:t>ePlace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7775906" y="3321720"/>
              <a:ext cx="1043400" cy="390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latin typeface="Lato"/>
                  <a:ea typeface="Lato"/>
                  <a:cs typeface="Lato"/>
                  <a:sym typeface="Lato"/>
                </a:rPr>
                <a:t>ABCDPlace</a:t>
              </a:r>
              <a:endParaRPr sz="1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431306" y="2196620"/>
              <a:ext cx="1606800" cy="2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7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AutoDMP</a:t>
              </a:r>
              <a:endParaRPr b="1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545996" y="2785667"/>
              <a:ext cx="1151400" cy="1068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/>
                <a:t>		 	 	 		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/>
                <a:t>			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/>
                <a:t>MOTPE</a:t>
              </a:r>
              <a:endParaRPr b="1" sz="12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/>
                <a:t>			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/>
                <a:t>			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/>
                <a:t>		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Introduction-AutoDMP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zh-TW">
                <a:solidFill>
                  <a:schemeClr val="dk2"/>
                </a:solidFill>
              </a:rPr>
              <a:t>The TPE builds distributions of the “good” (𝐺) and “poor” samples (𝑃), where samples are classified based on their position in the objective space relative to the current Pareto front.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Using </a:t>
            </a:r>
            <a:r>
              <a:rPr b="1" lang="zh-TW">
                <a:solidFill>
                  <a:schemeClr val="dk2"/>
                </a:solidFill>
              </a:rPr>
              <a:t>MOTPE</a:t>
            </a:r>
            <a:r>
              <a:rPr lang="zh-TW"/>
              <a:t> to search </a:t>
            </a:r>
            <a:r>
              <a:rPr b="1" lang="zh-TW">
                <a:solidFill>
                  <a:schemeClr val="dk2"/>
                </a:solidFill>
              </a:rPr>
              <a:t>Pareto-optimal points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78" y="3028476"/>
            <a:ext cx="4703277" cy="16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050" y="2747619"/>
            <a:ext cx="3471426" cy="200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Review : </a:t>
            </a:r>
            <a:r>
              <a:rPr lang="zh-TW"/>
              <a:t>A</a:t>
            </a:r>
            <a:r>
              <a:rPr lang="zh-TW"/>
              <a:t>BCDPlace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ABCDPlace intorduces </a:t>
            </a:r>
            <a:r>
              <a:rPr b="1" lang="zh-TW" sz="1400">
                <a:solidFill>
                  <a:schemeClr val="dk2"/>
                </a:solidFill>
              </a:rPr>
              <a:t>batch-based parallel algorithm</a:t>
            </a:r>
            <a:r>
              <a:rPr lang="zh-TW" sz="1400"/>
              <a:t> for these widely adopted techniques, leveraging multithreading and GPU acceleration to significantly improve runtime.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AutoNum type="arabicPeriod"/>
            </a:pPr>
            <a:r>
              <a:rPr b="1" lang="zh-TW" sz="1400">
                <a:solidFill>
                  <a:srgbClr val="4A86E8"/>
                </a:solidFill>
              </a:rPr>
              <a:t>Independent Set Matching</a:t>
            </a:r>
            <a:endParaRPr b="1" sz="1400">
              <a:solidFill>
                <a:srgbClr val="4A86E8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b="1" lang="zh-TW" sz="1400">
                <a:solidFill>
                  <a:schemeClr val="dk2"/>
                </a:solidFill>
              </a:rPr>
              <a:t>Global Swa</a:t>
            </a:r>
            <a:r>
              <a:rPr b="1" lang="zh-TW" sz="1400">
                <a:solidFill>
                  <a:schemeClr val="dk2"/>
                </a:solidFill>
              </a:rPr>
              <a:t>p</a:t>
            </a:r>
            <a:endParaRPr b="1" sz="1400">
              <a:solidFill>
                <a:schemeClr val="dk2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b="1" lang="zh-TW" sz="1400">
                <a:solidFill>
                  <a:schemeClr val="dk2"/>
                </a:solidFill>
              </a:rPr>
              <a:t>Local Reordering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Python, Pytorch C++ , CUDA, PYBIND11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875" y="2831575"/>
            <a:ext cx="2418625" cy="20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6194950" y="4613050"/>
            <a:ext cx="956700" cy="1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ABCDPlace</a:t>
            </a:r>
            <a:endParaRPr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 flipH="1" rot="10800000">
            <a:off x="5872750" y="4818700"/>
            <a:ext cx="322200" cy="25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ABCDPlace - </a:t>
            </a:r>
            <a:r>
              <a:rPr lang="zh-TW">
                <a:solidFill>
                  <a:srgbClr val="4A86E8"/>
                </a:solidFill>
              </a:rPr>
              <a:t>Sequential</a:t>
            </a:r>
            <a:r>
              <a:rPr lang="zh-TW"/>
              <a:t> I</a:t>
            </a:r>
            <a:r>
              <a:rPr lang="zh-TW"/>
              <a:t>ndependent Set Matching</a:t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Search independent cells, t</a:t>
            </a:r>
            <a:r>
              <a:rPr lang="zh-TW"/>
              <a:t>ime complexity is </a:t>
            </a:r>
            <a:r>
              <a:rPr b="1" lang="zh-TW">
                <a:solidFill>
                  <a:schemeClr val="dk2"/>
                </a:solidFill>
              </a:rPr>
              <a:t>O(|V |)</a:t>
            </a:r>
            <a:r>
              <a:rPr lang="zh-TW"/>
              <a:t>, if |E| is of the same magnitude as |V |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The algorithm is very difficult to parallelize, because it need to traverse all node sequentially.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Maximum size of independent set L usually limited to around 100.</a:t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3048998"/>
            <a:ext cx="3822400" cy="183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12175"/>
            <a:ext cx="4213451" cy="19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ABCDPlace - </a:t>
            </a:r>
            <a:r>
              <a:rPr lang="zh-TW">
                <a:solidFill>
                  <a:srgbClr val="4A86E8"/>
                </a:solidFill>
              </a:rPr>
              <a:t>Concurrent</a:t>
            </a:r>
            <a:r>
              <a:rPr lang="zh-TW"/>
              <a:t> Independent Set Matching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Parallel</a:t>
            </a:r>
            <a:r>
              <a:rPr b="1" lang="zh-TW"/>
              <a:t> </a:t>
            </a:r>
            <a:r>
              <a:rPr b="1" lang="zh-TW">
                <a:solidFill>
                  <a:srgbClr val="4A86E8"/>
                </a:solidFill>
              </a:rPr>
              <a:t>Maximal Independent Set Extraction</a:t>
            </a:r>
            <a:endParaRPr b="1">
              <a:solidFill>
                <a:srgbClr val="4A86E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Parallel Partitioning with </a:t>
            </a:r>
            <a:r>
              <a:rPr b="1" lang="zh-TW">
                <a:solidFill>
                  <a:schemeClr val="dk2"/>
                </a:solidFill>
              </a:rPr>
              <a:t>Balanced K-Means Clustering</a:t>
            </a:r>
            <a:endParaRPr b="1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Batch Solving for </a:t>
            </a:r>
            <a:r>
              <a:rPr b="1" lang="zh-TW">
                <a:solidFill>
                  <a:schemeClr val="dk2"/>
                </a:solidFill>
              </a:rPr>
              <a:t>Linear Assignment Problems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150" y="2078875"/>
            <a:ext cx="3307199" cy="258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Parallel Maximal Independent Set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zh-TW">
                <a:solidFill>
                  <a:schemeClr val="dk2"/>
                </a:solidFill>
              </a:rPr>
              <a:t>Blelloch’s algorithm : O(log</a:t>
            </a:r>
            <a:r>
              <a:rPr b="1" baseline="30000" lang="zh-TW">
                <a:solidFill>
                  <a:schemeClr val="dk2"/>
                </a:solidFill>
              </a:rPr>
              <a:t>2</a:t>
            </a:r>
            <a:r>
              <a:rPr b="1" lang="zh-TW">
                <a:solidFill>
                  <a:schemeClr val="dk2"/>
                </a:solidFill>
              </a:rPr>
              <a:t>n)</a:t>
            </a:r>
            <a:endParaRPr b="1"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zh-TW">
                <a:solidFill>
                  <a:srgbClr val="4A86E8"/>
                </a:solidFill>
              </a:rPr>
              <a:t>Creates a random order</a:t>
            </a:r>
            <a:r>
              <a:rPr lang="zh-TW"/>
              <a:t>: Assign a random order value to all cells.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zh-TW">
                <a:solidFill>
                  <a:schemeClr val="dk2"/>
                </a:solidFill>
              </a:rPr>
              <a:t>Parallel check</a:t>
            </a:r>
            <a:r>
              <a:rPr lang="zh-TW"/>
              <a:t>: Check all cells in parallel, incorprating a cell into the independent set if and only if it has minimum order value among its neighbors.</a:t>
            </a:r>
            <a:endParaRPr/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zh-TW">
                <a:solidFill>
                  <a:schemeClr val="dk2"/>
                </a:solidFill>
              </a:rPr>
              <a:t>Iterative update</a:t>
            </a:r>
            <a:r>
              <a:rPr lang="zh-TW"/>
              <a:t>: In each iteration, the algorithm ensure adds at least one cell into the independent 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925" y="3354525"/>
            <a:ext cx="3828099" cy="17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Parallel Maximal Independent Set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25" y="1997925"/>
            <a:ext cx="6552101" cy="285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275" y="2043713"/>
            <a:ext cx="2384725" cy="27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7575150" y="4710600"/>
            <a:ext cx="8430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source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672550" y="4806975"/>
            <a:ext cx="58728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AutoDMP/dreamplace/ops/independent_set_matching/src/maximal_independent_set.cuh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7" name="Google Shape;167;p21"/>
          <p:cNvCxnSpPr/>
          <p:nvPr/>
        </p:nvCxnSpPr>
        <p:spPr>
          <a:xfrm>
            <a:off x="161025" y="3404488"/>
            <a:ext cx="360000" cy="41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